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78" r:id="rId2"/>
    <p:sldId id="258" r:id="rId3"/>
    <p:sldId id="259" r:id="rId4"/>
    <p:sldId id="257" r:id="rId5"/>
    <p:sldId id="261" r:id="rId6"/>
    <p:sldId id="262" r:id="rId7"/>
    <p:sldId id="263" r:id="rId8"/>
    <p:sldId id="264" r:id="rId9"/>
    <p:sldId id="265" r:id="rId10"/>
    <p:sldId id="266" r:id="rId11"/>
    <p:sldId id="271" r:id="rId12"/>
    <p:sldId id="267" r:id="rId13"/>
    <p:sldId id="268" r:id="rId14"/>
    <p:sldId id="269" r:id="rId15"/>
    <p:sldId id="270" r:id="rId16"/>
    <p:sldId id="272" r:id="rId17"/>
    <p:sldId id="276" r:id="rId18"/>
    <p:sldId id="274" r:id="rId19"/>
    <p:sldId id="273"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B5F"/>
    <a:srgbClr val="006666"/>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1060" autoAdjust="0"/>
  </p:normalViewPr>
  <p:slideViewPr>
    <p:cSldViewPr snapToGrid="0">
      <p:cViewPr>
        <p:scale>
          <a:sx n="46" d="100"/>
          <a:sy n="46" d="100"/>
        </p:scale>
        <p:origin x="324" y="5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A1661-E907-46C4-A706-0B119D930217}"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C2723-BABB-4EA8-BC7F-370904610E86}" type="slidenum">
              <a:rPr lang="en-US" smtClean="0"/>
              <a:t>‹#›</a:t>
            </a:fld>
            <a:endParaRPr lang="en-US"/>
          </a:p>
        </p:txBody>
      </p:sp>
    </p:spTree>
    <p:extLst>
      <p:ext uri="{BB962C8B-B14F-4D97-AF65-F5344CB8AC3E}">
        <p14:creationId xmlns:p14="http://schemas.microsoft.com/office/powerpoint/2010/main" val="293692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Dentition is the development of teeth within the mouth. A schematic of a bovine skull is shown in Figure 1 to depict the locations of the three major teeth types: incisors, premolars, and molars. The incisors appear toward the front of the mouth and only on the bottom jaw of cattle. The front of the upper jaw is a hard dental pad without teeth (see Figure 2). The premolars appear adjacent to the incisors on both sides and back toward the rear of the mouth. Moving farther toward the rear of the mouth, the molars appear adjacent to the premolars. The premolars and molars are collectively known as cheek teeth. </a:t>
            </a:r>
          </a:p>
        </p:txBody>
      </p:sp>
      <p:sp>
        <p:nvSpPr>
          <p:cNvPr id="4" name="Slide Number Placeholder 3"/>
          <p:cNvSpPr>
            <a:spLocks noGrp="1"/>
          </p:cNvSpPr>
          <p:nvPr>
            <p:ph type="sldNum" sz="quarter" idx="5"/>
          </p:nvPr>
        </p:nvSpPr>
        <p:spPr/>
        <p:txBody>
          <a:bodyPr/>
          <a:lstStyle/>
          <a:p>
            <a:fld id="{A04C2723-BABB-4EA8-BC7F-370904610E86}" type="slidenum">
              <a:rPr lang="en-US" smtClean="0"/>
              <a:t>5</a:t>
            </a:fld>
            <a:endParaRPr lang="en-US"/>
          </a:p>
        </p:txBody>
      </p:sp>
    </p:spTree>
    <p:extLst>
      <p:ext uri="{BB962C8B-B14F-4D97-AF65-F5344CB8AC3E}">
        <p14:creationId xmlns:p14="http://schemas.microsoft.com/office/powerpoint/2010/main" val="280182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14</a:t>
            </a:fld>
            <a:endParaRPr lang="en-US"/>
          </a:p>
        </p:txBody>
      </p:sp>
    </p:spTree>
    <p:extLst>
      <p:ext uri="{BB962C8B-B14F-4D97-AF65-F5344CB8AC3E}">
        <p14:creationId xmlns:p14="http://schemas.microsoft.com/office/powerpoint/2010/main" val="287813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age, incisors begin to show some wear. The tops of the teeth will still be comparatively sharp but have begun to dull slightly.</a:t>
            </a:r>
          </a:p>
        </p:txBody>
      </p:sp>
      <p:sp>
        <p:nvSpPr>
          <p:cNvPr id="4" name="Slide Number Placeholder 3"/>
          <p:cNvSpPr>
            <a:spLocks noGrp="1"/>
          </p:cNvSpPr>
          <p:nvPr>
            <p:ph type="sldNum" sz="quarter" idx="5"/>
          </p:nvPr>
        </p:nvSpPr>
        <p:spPr/>
        <p:txBody>
          <a:bodyPr/>
          <a:lstStyle/>
          <a:p>
            <a:fld id="{A04C2723-BABB-4EA8-BC7F-370904610E86}" type="slidenum">
              <a:rPr lang="en-US" smtClean="0"/>
              <a:t>15</a:t>
            </a:fld>
            <a:endParaRPr lang="en-US"/>
          </a:p>
        </p:txBody>
      </p:sp>
    </p:spTree>
    <p:extLst>
      <p:ext uri="{BB962C8B-B14F-4D97-AF65-F5344CB8AC3E}">
        <p14:creationId xmlns:p14="http://schemas.microsoft.com/office/powerpoint/2010/main" val="377740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16</a:t>
            </a:fld>
            <a:endParaRPr lang="en-US"/>
          </a:p>
        </p:txBody>
      </p:sp>
    </p:spTree>
    <p:extLst>
      <p:ext uri="{BB962C8B-B14F-4D97-AF65-F5344CB8AC3E}">
        <p14:creationId xmlns:p14="http://schemas.microsoft.com/office/powerpoint/2010/main" val="129668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years old</a:t>
            </a:r>
          </a:p>
        </p:txBody>
      </p:sp>
      <p:sp>
        <p:nvSpPr>
          <p:cNvPr id="4" name="Slide Number Placeholder 3"/>
          <p:cNvSpPr>
            <a:spLocks noGrp="1"/>
          </p:cNvSpPr>
          <p:nvPr>
            <p:ph type="sldNum" sz="quarter" idx="5"/>
          </p:nvPr>
        </p:nvSpPr>
        <p:spPr/>
        <p:txBody>
          <a:bodyPr/>
          <a:lstStyle/>
          <a:p>
            <a:fld id="{A04C2723-BABB-4EA8-BC7F-370904610E86}" type="slidenum">
              <a:rPr lang="en-US" smtClean="0"/>
              <a:t>17</a:t>
            </a:fld>
            <a:endParaRPr lang="en-US"/>
          </a:p>
        </p:txBody>
      </p:sp>
    </p:spTree>
    <p:extLst>
      <p:ext uri="{BB962C8B-B14F-4D97-AF65-F5344CB8AC3E}">
        <p14:creationId xmlns:p14="http://schemas.microsoft.com/office/powerpoint/2010/main" val="186653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years old</a:t>
            </a:r>
          </a:p>
        </p:txBody>
      </p:sp>
      <p:sp>
        <p:nvSpPr>
          <p:cNvPr id="4" name="Slide Number Placeholder 3"/>
          <p:cNvSpPr>
            <a:spLocks noGrp="1"/>
          </p:cNvSpPr>
          <p:nvPr>
            <p:ph type="sldNum" sz="quarter" idx="5"/>
          </p:nvPr>
        </p:nvSpPr>
        <p:spPr/>
        <p:txBody>
          <a:bodyPr/>
          <a:lstStyle/>
          <a:p>
            <a:fld id="{A04C2723-BABB-4EA8-BC7F-370904610E86}" type="slidenum">
              <a:rPr lang="en-US" smtClean="0"/>
              <a:t>18</a:t>
            </a:fld>
            <a:endParaRPr lang="en-US"/>
          </a:p>
        </p:txBody>
      </p:sp>
    </p:spTree>
    <p:extLst>
      <p:ext uri="{BB962C8B-B14F-4D97-AF65-F5344CB8AC3E}">
        <p14:creationId xmlns:p14="http://schemas.microsoft.com/office/powerpoint/2010/main" val="350488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years old</a:t>
            </a:r>
          </a:p>
        </p:txBody>
      </p:sp>
      <p:sp>
        <p:nvSpPr>
          <p:cNvPr id="4" name="Slide Number Placeholder 3"/>
          <p:cNvSpPr>
            <a:spLocks noGrp="1"/>
          </p:cNvSpPr>
          <p:nvPr>
            <p:ph type="sldNum" sz="quarter" idx="5"/>
          </p:nvPr>
        </p:nvSpPr>
        <p:spPr/>
        <p:txBody>
          <a:bodyPr/>
          <a:lstStyle/>
          <a:p>
            <a:fld id="{A04C2723-BABB-4EA8-BC7F-370904610E86}" type="slidenum">
              <a:rPr lang="en-US" smtClean="0"/>
              <a:t>19</a:t>
            </a:fld>
            <a:endParaRPr lang="en-US"/>
          </a:p>
        </p:txBody>
      </p:sp>
    </p:spTree>
    <p:extLst>
      <p:ext uri="{BB962C8B-B14F-4D97-AF65-F5344CB8AC3E}">
        <p14:creationId xmlns:p14="http://schemas.microsoft.com/office/powerpoint/2010/main" val="383219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years old</a:t>
            </a:r>
          </a:p>
        </p:txBody>
      </p:sp>
      <p:sp>
        <p:nvSpPr>
          <p:cNvPr id="4" name="Slide Number Placeholder 3"/>
          <p:cNvSpPr>
            <a:spLocks noGrp="1"/>
          </p:cNvSpPr>
          <p:nvPr>
            <p:ph type="sldNum" sz="quarter" idx="5"/>
          </p:nvPr>
        </p:nvSpPr>
        <p:spPr/>
        <p:txBody>
          <a:bodyPr/>
          <a:lstStyle/>
          <a:p>
            <a:fld id="{A04C2723-BABB-4EA8-BC7F-370904610E86}" type="slidenum">
              <a:rPr lang="en-US" smtClean="0"/>
              <a:t>20</a:t>
            </a:fld>
            <a:endParaRPr lang="en-US"/>
          </a:p>
        </p:txBody>
      </p:sp>
    </p:spTree>
    <p:extLst>
      <p:ext uri="{BB962C8B-B14F-4D97-AF65-F5344CB8AC3E}">
        <p14:creationId xmlns:p14="http://schemas.microsoft.com/office/powerpoint/2010/main" val="131663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p>
          <a:p>
            <a:r>
              <a:rPr lang="en-US" dirty="0"/>
              <a:t>MSU Extension – Estimating Cattle Age Using Dentition https://extension.msstate.edu/sites/default/files/publications/publications/p2779.pdf</a:t>
            </a:r>
          </a:p>
          <a:p>
            <a:r>
              <a:rPr lang="en-US" dirty="0" err="1"/>
              <a:t>Cowboy</a:t>
            </a:r>
            <a:r>
              <a:rPr lang="en-US" i="1" dirty="0" err="1"/>
              <a:t>Way</a:t>
            </a:r>
            <a:r>
              <a:rPr lang="en-US" i="0" dirty="0"/>
              <a:t> - http://www.cowboyway.com/HowTo/CowAgeTeeth.htm (pictures)</a:t>
            </a:r>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21</a:t>
            </a:fld>
            <a:endParaRPr lang="en-US"/>
          </a:p>
        </p:txBody>
      </p:sp>
    </p:spTree>
    <p:extLst>
      <p:ext uri="{BB962C8B-B14F-4D97-AF65-F5344CB8AC3E}">
        <p14:creationId xmlns:p14="http://schemas.microsoft.com/office/powerpoint/2010/main" val="397448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6</a:t>
            </a:fld>
            <a:endParaRPr lang="en-US"/>
          </a:p>
        </p:txBody>
      </p:sp>
    </p:spTree>
    <p:extLst>
      <p:ext uri="{BB962C8B-B14F-4D97-AF65-F5344CB8AC3E}">
        <p14:creationId xmlns:p14="http://schemas.microsoft.com/office/powerpoint/2010/main" val="344223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7</a:t>
            </a:fld>
            <a:endParaRPr lang="en-US"/>
          </a:p>
        </p:txBody>
      </p:sp>
    </p:spTree>
    <p:extLst>
      <p:ext uri="{BB962C8B-B14F-4D97-AF65-F5344CB8AC3E}">
        <p14:creationId xmlns:p14="http://schemas.microsoft.com/office/powerpoint/2010/main" val="150839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continued wear, their gums being to recede and the root becomes exposed.</a:t>
            </a:r>
          </a:p>
          <a:p>
            <a:r>
              <a:rPr lang="en-US" dirty="0"/>
              <a:t>With age, cows can lose their teeth or can be broken which we term “broken-mouth”</a:t>
            </a:r>
          </a:p>
        </p:txBody>
      </p:sp>
      <p:sp>
        <p:nvSpPr>
          <p:cNvPr id="4" name="Slide Number Placeholder 3"/>
          <p:cNvSpPr>
            <a:spLocks noGrp="1"/>
          </p:cNvSpPr>
          <p:nvPr>
            <p:ph type="sldNum" sz="quarter" idx="5"/>
          </p:nvPr>
        </p:nvSpPr>
        <p:spPr/>
        <p:txBody>
          <a:bodyPr/>
          <a:lstStyle/>
          <a:p>
            <a:fld id="{A04C2723-BABB-4EA8-BC7F-370904610E86}" type="slidenum">
              <a:rPr lang="en-US" smtClean="0"/>
              <a:t>8</a:t>
            </a:fld>
            <a:endParaRPr lang="en-US"/>
          </a:p>
        </p:txBody>
      </p:sp>
    </p:spTree>
    <p:extLst>
      <p:ext uri="{BB962C8B-B14F-4D97-AF65-F5344CB8AC3E}">
        <p14:creationId xmlns:p14="http://schemas.microsoft.com/office/powerpoint/2010/main" val="195917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9</a:t>
            </a:fld>
            <a:endParaRPr lang="en-US"/>
          </a:p>
        </p:txBody>
      </p:sp>
    </p:spTree>
    <p:extLst>
      <p:ext uri="{BB962C8B-B14F-4D97-AF65-F5344CB8AC3E}">
        <p14:creationId xmlns:p14="http://schemas.microsoft.com/office/powerpoint/2010/main" val="3067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10</a:t>
            </a:fld>
            <a:endParaRPr lang="en-US"/>
          </a:p>
        </p:txBody>
      </p:sp>
    </p:spTree>
    <p:extLst>
      <p:ext uri="{BB962C8B-B14F-4D97-AF65-F5344CB8AC3E}">
        <p14:creationId xmlns:p14="http://schemas.microsoft.com/office/powerpoint/2010/main" val="382360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11</a:t>
            </a:fld>
            <a:endParaRPr lang="en-US"/>
          </a:p>
        </p:txBody>
      </p:sp>
    </p:spTree>
    <p:extLst>
      <p:ext uri="{BB962C8B-B14F-4D97-AF65-F5344CB8AC3E}">
        <p14:creationId xmlns:p14="http://schemas.microsoft.com/office/powerpoint/2010/main" val="221998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12</a:t>
            </a:fld>
            <a:endParaRPr lang="en-US"/>
          </a:p>
        </p:txBody>
      </p:sp>
    </p:spTree>
    <p:extLst>
      <p:ext uri="{BB962C8B-B14F-4D97-AF65-F5344CB8AC3E}">
        <p14:creationId xmlns:p14="http://schemas.microsoft.com/office/powerpoint/2010/main" val="9264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C2723-BABB-4EA8-BC7F-370904610E86}" type="slidenum">
              <a:rPr lang="en-US" smtClean="0"/>
              <a:t>13</a:t>
            </a:fld>
            <a:endParaRPr lang="en-US"/>
          </a:p>
        </p:txBody>
      </p:sp>
    </p:spTree>
    <p:extLst>
      <p:ext uri="{BB962C8B-B14F-4D97-AF65-F5344CB8AC3E}">
        <p14:creationId xmlns:p14="http://schemas.microsoft.com/office/powerpoint/2010/main" val="9083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4DE4-6FCF-4DE5-A51E-258182137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7D8CC2-BE52-467D-B945-1A85A39F9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122CD-5E8D-47D3-9211-B21FC23F4B46}"/>
              </a:ext>
            </a:extLst>
          </p:cNvPr>
          <p:cNvSpPr>
            <a:spLocks noGrp="1"/>
          </p:cNvSpPr>
          <p:nvPr>
            <p:ph type="dt" sz="half" idx="10"/>
          </p:nvPr>
        </p:nvSpPr>
        <p:spPr/>
        <p:txBody>
          <a:bodyPr/>
          <a:lstStyle/>
          <a:p>
            <a:fld id="{0DAF61AA-5A98-4049-A93E-477E5505141A}" type="datetimeFigureOut">
              <a:rPr lang="en-US" smtClean="0"/>
              <a:t>4/9/2021</a:t>
            </a:fld>
            <a:endParaRPr lang="en-US" dirty="0"/>
          </a:p>
        </p:txBody>
      </p:sp>
      <p:sp>
        <p:nvSpPr>
          <p:cNvPr id="5" name="Footer Placeholder 4">
            <a:extLst>
              <a:ext uri="{FF2B5EF4-FFF2-40B4-BE49-F238E27FC236}">
                <a16:creationId xmlns:a16="http://schemas.microsoft.com/office/drawing/2014/main" id="{93A3FF39-50C1-4E71-858C-87AFCD1EF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F105A-E7CB-4BEF-8334-5914345F444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39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049E-251E-4BDC-ABBF-25DE061B6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2730C-C118-4326-863D-6BE080D7B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C7411-15AD-4A41-8406-0D3FF57525CC}"/>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5" name="Footer Placeholder 4">
            <a:extLst>
              <a:ext uri="{FF2B5EF4-FFF2-40B4-BE49-F238E27FC236}">
                <a16:creationId xmlns:a16="http://schemas.microsoft.com/office/drawing/2014/main" id="{51F7CD6B-E595-4FF7-A5D1-137506D80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82053-5E5C-46D0-B74A-B665A273526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9262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922D8-C858-4375-BC42-6B5B0C2B0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DA1FE-53A1-42A0-AA68-5C7BBFB32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2A3A7-8358-4EEF-B622-D6369E7C5735}"/>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5" name="Footer Placeholder 4">
            <a:extLst>
              <a:ext uri="{FF2B5EF4-FFF2-40B4-BE49-F238E27FC236}">
                <a16:creationId xmlns:a16="http://schemas.microsoft.com/office/drawing/2014/main" id="{803ED49E-6C52-4F28-B847-44BFADBF5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1009F-47AA-48B3-B664-A9BE7CAA486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299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BA2-5D01-416B-BC47-7171EF85F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36C-9218-41EF-88AB-364339388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169A0-3941-4373-9DEE-25510F3BE30F}"/>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5" name="Footer Placeholder 4">
            <a:extLst>
              <a:ext uri="{FF2B5EF4-FFF2-40B4-BE49-F238E27FC236}">
                <a16:creationId xmlns:a16="http://schemas.microsoft.com/office/drawing/2014/main" id="{FDD62EEA-7D12-4D17-B8BB-EB78552F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F8448-EC5F-4845-A4A7-7CAB4CA872F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61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B627-2185-4882-9CAC-1450F1FAA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A59A4-4EE5-42E5-BFE6-8DA7183CA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709BC-C616-4BFB-9F99-0224F58B4764}"/>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5" name="Footer Placeholder 4">
            <a:extLst>
              <a:ext uri="{FF2B5EF4-FFF2-40B4-BE49-F238E27FC236}">
                <a16:creationId xmlns:a16="http://schemas.microsoft.com/office/drawing/2014/main" id="{262E59E4-AD03-446A-9AAB-324AC62BD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BE9EB-AA11-47D7-865B-9F082E375E6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1913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7DB6-0FE8-489E-BD1B-5BF507F93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C8351-9501-4AC4-BA40-41EE908263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AB5C1-E88D-483D-B825-827BA4754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27BE3-58CE-42D3-9AF2-1EF6E12A1089}"/>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6" name="Footer Placeholder 5">
            <a:extLst>
              <a:ext uri="{FF2B5EF4-FFF2-40B4-BE49-F238E27FC236}">
                <a16:creationId xmlns:a16="http://schemas.microsoft.com/office/drawing/2014/main" id="{30DF2650-E2F7-40F5-BFB7-1A60F093D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1AB44-7143-43C3-9E7A-C6EBBE0AE53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80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C4A-667E-42B4-A1B0-04328B6F0D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E995-8124-4A7F-847D-AC1193F1A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610E24-E831-41BF-AACD-12E947304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1EB80-A445-43CA-8796-432E92E6B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C41A4-627C-4620-9218-29B47F250B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9D1E7-8919-4D40-AFB8-095E9E4D44DA}"/>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8" name="Footer Placeholder 7">
            <a:extLst>
              <a:ext uri="{FF2B5EF4-FFF2-40B4-BE49-F238E27FC236}">
                <a16:creationId xmlns:a16="http://schemas.microsoft.com/office/drawing/2014/main" id="{3F62E7BC-367D-4522-9948-8A43251B98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50F388-1B8B-49CD-9BFB-09AEC3F6C46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6553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7AEA-1B80-4F9B-AD04-82EB0E901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1F32B5-5771-43CA-A374-38B3C213C6BA}"/>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4" name="Footer Placeholder 3">
            <a:extLst>
              <a:ext uri="{FF2B5EF4-FFF2-40B4-BE49-F238E27FC236}">
                <a16:creationId xmlns:a16="http://schemas.microsoft.com/office/drawing/2014/main" id="{554FB02F-98C5-4D92-B021-DE65E167B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371F30-6E6F-457B-90A0-C81D03A0FE4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10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1BCFA-923C-4DF1-AD46-0C3B7C8989F2}"/>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3" name="Footer Placeholder 2">
            <a:extLst>
              <a:ext uri="{FF2B5EF4-FFF2-40B4-BE49-F238E27FC236}">
                <a16:creationId xmlns:a16="http://schemas.microsoft.com/office/drawing/2014/main" id="{62719887-D68D-4F41-90E2-38DBB2996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CA7FB-893A-4CED-877F-5D00388F57F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405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4A16-3346-400B-B298-63259A29E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CD885E-9CA9-48DC-9593-C24BAF860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36147-F1C7-4975-8246-2035FCC52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12138-4DA0-4B14-8FE9-BCA250EFA693}"/>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6" name="Footer Placeholder 5">
            <a:extLst>
              <a:ext uri="{FF2B5EF4-FFF2-40B4-BE49-F238E27FC236}">
                <a16:creationId xmlns:a16="http://schemas.microsoft.com/office/drawing/2014/main" id="{F23827A3-D54C-41DF-A7A7-4A2E43DA8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0A92A-2664-4F1B-B831-AEA28550451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454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75E7-435A-4950-8CC2-3A22015EC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7090F-D2C8-48AD-A00E-272BE1162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2C5226-7DF7-4F07-A7DF-D771EE51F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61544-2849-4B8E-A0FA-6C7CEC8FD987}"/>
              </a:ext>
            </a:extLst>
          </p:cNvPr>
          <p:cNvSpPr>
            <a:spLocks noGrp="1"/>
          </p:cNvSpPr>
          <p:nvPr>
            <p:ph type="dt" sz="half" idx="10"/>
          </p:nvPr>
        </p:nvSpPr>
        <p:spPr/>
        <p:txBody>
          <a:bodyPr/>
          <a:lstStyle/>
          <a:p>
            <a:fld id="{0DAF61AA-5A98-4049-A93E-477E5505141A}" type="datetimeFigureOut">
              <a:rPr lang="en-US" smtClean="0"/>
              <a:t>4/9/2021</a:t>
            </a:fld>
            <a:endParaRPr lang="en-US"/>
          </a:p>
        </p:txBody>
      </p:sp>
      <p:sp>
        <p:nvSpPr>
          <p:cNvPr id="6" name="Footer Placeholder 5">
            <a:extLst>
              <a:ext uri="{FF2B5EF4-FFF2-40B4-BE49-F238E27FC236}">
                <a16:creationId xmlns:a16="http://schemas.microsoft.com/office/drawing/2014/main" id="{AC24EFAC-9E7C-4A83-8899-16D0EBBF1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12188-278B-4BC9-A46A-A372F2AD3F6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9604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053D4-C822-4174-A7AA-8BD2961AC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0CCBE6-51CE-49AE-9CFA-34D72450A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FF46C-59E8-4D38-90BD-06898914F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4/9/2021</a:t>
            </a:fld>
            <a:endParaRPr lang="en-US" dirty="0"/>
          </a:p>
        </p:txBody>
      </p:sp>
      <p:sp>
        <p:nvSpPr>
          <p:cNvPr id="5" name="Footer Placeholder 4">
            <a:extLst>
              <a:ext uri="{FF2B5EF4-FFF2-40B4-BE49-F238E27FC236}">
                <a16:creationId xmlns:a16="http://schemas.microsoft.com/office/drawing/2014/main" id="{1ADA391B-92C7-45D3-BB65-68DAE60AB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220158-96E8-452D-B43B-694FA8032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9513780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nio.com/fauna-animals/cows-and-calves/cows-cattle-ranch-prairie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eef Cattle Farming: Duties, Salary, and Career Outlook">
            <a:extLst>
              <a:ext uri="{FF2B5EF4-FFF2-40B4-BE49-F238E27FC236}">
                <a16:creationId xmlns:a16="http://schemas.microsoft.com/office/drawing/2014/main" id="{55B845A2-04B8-41D1-AF8C-BC683B634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7773C250-14E9-41A1-B254-2648A7B5F933}"/>
              </a:ext>
            </a:extLst>
          </p:cNvPr>
          <p:cNvSpPr txBox="1"/>
          <p:nvPr/>
        </p:nvSpPr>
        <p:spPr>
          <a:xfrm>
            <a:off x="554014" y="295322"/>
            <a:ext cx="10377221" cy="1107996"/>
          </a:xfrm>
          <a:prstGeom prst="rect">
            <a:avLst/>
          </a:prstGeom>
          <a:noFill/>
        </p:spPr>
        <p:txBody>
          <a:bodyPr wrap="square">
            <a:spAutoFit/>
          </a:bodyPr>
          <a:lstStyle/>
          <a:p>
            <a:r>
              <a:rPr lang="en-US" sz="6600" b="1" dirty="0">
                <a:ln w="28575">
                  <a:solidFill>
                    <a:schemeClr val="bg1"/>
                  </a:solidFill>
                  <a:prstDash val="solid"/>
                </a:ln>
                <a:solidFill>
                  <a:srgbClr val="006666"/>
                </a:solidFill>
                <a:latin typeface="Bernard MT Condensed" panose="02050806060905020404" pitchFamily="18" charset="0"/>
              </a:rPr>
              <a:t>AGING CATTLE USING DENTITION</a:t>
            </a:r>
            <a:endParaRPr lang="en-US" sz="6600" dirty="0">
              <a:ln>
                <a:solidFill>
                  <a:schemeClr val="bg1"/>
                </a:solidFill>
              </a:ln>
              <a:solidFill>
                <a:srgbClr val="006666"/>
              </a:solidFill>
            </a:endParaRPr>
          </a:p>
        </p:txBody>
      </p:sp>
    </p:spTree>
    <p:extLst>
      <p:ext uri="{BB962C8B-B14F-4D97-AF65-F5344CB8AC3E}">
        <p14:creationId xmlns:p14="http://schemas.microsoft.com/office/powerpoint/2010/main" val="69749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a:xfrm>
            <a:off x="464127" y="375516"/>
            <a:ext cx="10515600" cy="1325563"/>
          </a:xfrm>
        </p:spPr>
        <p:txBody>
          <a:bodyPr>
            <a:normAutofit/>
          </a:bodyPr>
          <a:lstStyle/>
          <a:p>
            <a:r>
              <a:rPr lang="en-US" sz="6000" dirty="0">
                <a:solidFill>
                  <a:schemeClr val="bg1"/>
                </a:solidFill>
                <a:latin typeface="Bernard MT Condensed" panose="02050806060905020404" pitchFamily="18" charset="0"/>
              </a:rPr>
              <a:t>&lt;18 months old</a:t>
            </a:r>
          </a:p>
        </p:txBody>
      </p:sp>
      <p:pic>
        <p:nvPicPr>
          <p:cNvPr id="3080" name="Picture 8" descr="Baby or mild teeth in a two year old cow">
            <a:extLst>
              <a:ext uri="{FF2B5EF4-FFF2-40B4-BE49-F238E27FC236}">
                <a16:creationId xmlns:a16="http://schemas.microsoft.com/office/drawing/2014/main" id="{23F432F7-1894-4D49-B3F1-539CA2A74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927" y="1189758"/>
            <a:ext cx="6515100" cy="514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7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~2 years old</a:t>
            </a:r>
          </a:p>
        </p:txBody>
      </p:sp>
      <p:pic>
        <p:nvPicPr>
          <p:cNvPr id="3078" name="Picture 6" descr="Teeth indicate this is a two year old cow">
            <a:extLst>
              <a:ext uri="{FF2B5EF4-FFF2-40B4-BE49-F238E27FC236}">
                <a16:creationId xmlns:a16="http://schemas.microsoft.com/office/drawing/2014/main" id="{6AEF75F3-A9A5-4D5E-B3F8-CDF545D9D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763" y="1228725"/>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 3 years old</a:t>
            </a:r>
          </a:p>
        </p:txBody>
      </p:sp>
      <p:pic>
        <p:nvPicPr>
          <p:cNvPr id="4098" name="Picture 2" descr="Aging cows by their teeth">
            <a:extLst>
              <a:ext uri="{FF2B5EF4-FFF2-40B4-BE49-F238E27FC236}">
                <a16:creationId xmlns:a16="http://schemas.microsoft.com/office/drawing/2014/main" id="{FDBDDDAA-DF6E-40C8-A097-42F47EE88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608" y="1027906"/>
            <a:ext cx="6151418" cy="46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0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~4 years old</a:t>
            </a:r>
          </a:p>
        </p:txBody>
      </p:sp>
      <p:pic>
        <p:nvPicPr>
          <p:cNvPr id="5122" name="Picture 2" descr="Age cow by teeth">
            <a:extLst>
              <a:ext uri="{FF2B5EF4-FFF2-40B4-BE49-F238E27FC236}">
                <a16:creationId xmlns:a16="http://schemas.microsoft.com/office/drawing/2014/main" id="{094DD83E-FC3F-4D70-8A66-53B79A6D3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82" y="874135"/>
            <a:ext cx="6812973" cy="51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3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~5 years old</a:t>
            </a:r>
          </a:p>
        </p:txBody>
      </p:sp>
      <p:pic>
        <p:nvPicPr>
          <p:cNvPr id="6146" name="Picture 2" descr="Cow teeth: Age five years">
            <a:extLst>
              <a:ext uri="{FF2B5EF4-FFF2-40B4-BE49-F238E27FC236}">
                <a16:creationId xmlns:a16="http://schemas.microsoft.com/office/drawing/2014/main" id="{FE7454E9-BC6E-4992-850E-A479000CC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463" y="1027906"/>
            <a:ext cx="6868391" cy="515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0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~6 years old</a:t>
            </a:r>
          </a:p>
        </p:txBody>
      </p:sp>
      <p:pic>
        <p:nvPicPr>
          <p:cNvPr id="7172" name="Picture 4" descr="This cow's teeth say she is six years old">
            <a:extLst>
              <a:ext uri="{FF2B5EF4-FFF2-40B4-BE49-F238E27FC236}">
                <a16:creationId xmlns:a16="http://schemas.microsoft.com/office/drawing/2014/main" id="{846A9DE1-50C6-406F-9D67-9383FA12E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963" y="1210540"/>
            <a:ext cx="6501245" cy="487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19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a:xfrm>
            <a:off x="79662" y="2890116"/>
            <a:ext cx="12908973" cy="1325563"/>
          </a:xfrm>
        </p:spPr>
        <p:txBody>
          <a:bodyPr>
            <a:noAutofit/>
          </a:bodyPr>
          <a:lstStyle/>
          <a:p>
            <a:r>
              <a:rPr lang="en-US" sz="23900" dirty="0">
                <a:solidFill>
                  <a:schemeClr val="bg1"/>
                </a:solidFill>
                <a:latin typeface="Bernard MT Condensed" panose="02050806060905020404" pitchFamily="18" charset="0"/>
              </a:rPr>
              <a:t>QUIZ TIME!</a:t>
            </a:r>
          </a:p>
        </p:txBody>
      </p:sp>
    </p:spTree>
    <p:extLst>
      <p:ext uri="{BB962C8B-B14F-4D97-AF65-F5344CB8AC3E}">
        <p14:creationId xmlns:p14="http://schemas.microsoft.com/office/powerpoint/2010/main" val="23992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pic>
        <p:nvPicPr>
          <p:cNvPr id="11266" name="Picture 2" descr="Estimate Cattle Age By Dentition (Teeth)">
            <a:extLst>
              <a:ext uri="{FF2B5EF4-FFF2-40B4-BE49-F238E27FC236}">
                <a16:creationId xmlns:a16="http://schemas.microsoft.com/office/drawing/2014/main" id="{04AC50E9-FF57-4792-B6FE-D81E192AF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05" y="253278"/>
            <a:ext cx="8468590" cy="63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1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pic>
        <p:nvPicPr>
          <p:cNvPr id="9218" name="Picture 2" descr="Aging cattle by their teeth - FutureBeef">
            <a:extLst>
              <a:ext uri="{FF2B5EF4-FFF2-40B4-BE49-F238E27FC236}">
                <a16:creationId xmlns:a16="http://schemas.microsoft.com/office/drawing/2014/main" id="{A2EBF0CA-881C-414E-A0C4-BC838C1F1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455" y="238922"/>
            <a:ext cx="5611090" cy="621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0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pic>
        <p:nvPicPr>
          <p:cNvPr id="8194" name="Picture 2" descr="Estimating Cattle Age With Dentition – On Pasture">
            <a:extLst>
              <a:ext uri="{FF2B5EF4-FFF2-40B4-BE49-F238E27FC236}">
                <a16:creationId xmlns:a16="http://schemas.microsoft.com/office/drawing/2014/main" id="{3EC92130-83CB-4E70-93BD-CC1849192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82" y="329765"/>
            <a:ext cx="8645235" cy="619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9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group of cows standing in a field&#10;&#10;Description automatically generated with medium confidence">
            <a:extLst>
              <a:ext uri="{FF2B5EF4-FFF2-40B4-BE49-F238E27FC236}">
                <a16:creationId xmlns:a16="http://schemas.microsoft.com/office/drawing/2014/main" id="{3BB1FBBC-0B9F-4B9C-9164-A2BFA7A3E1A7}"/>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26" r="-1" b="-1"/>
          <a:stretch/>
        </p:blipFill>
        <p:spPr>
          <a:xfrm>
            <a:off x="20" y="10"/>
            <a:ext cx="12188932" cy="6856614"/>
          </a:xfrm>
          <a:prstGeom prst="rect">
            <a:avLst/>
          </a:prstGeom>
        </p:spPr>
      </p:pic>
      <p:sp>
        <p:nvSpPr>
          <p:cNvPr id="51" name="TextBox 50">
            <a:extLst>
              <a:ext uri="{FF2B5EF4-FFF2-40B4-BE49-F238E27FC236}">
                <a16:creationId xmlns:a16="http://schemas.microsoft.com/office/drawing/2014/main" id="{7773C250-14E9-41A1-B254-2648A7B5F933}"/>
              </a:ext>
            </a:extLst>
          </p:cNvPr>
          <p:cNvSpPr txBox="1"/>
          <p:nvPr/>
        </p:nvSpPr>
        <p:spPr>
          <a:xfrm>
            <a:off x="335806" y="357667"/>
            <a:ext cx="7578484" cy="1107996"/>
          </a:xfrm>
          <a:prstGeom prst="rect">
            <a:avLst/>
          </a:prstGeom>
          <a:noFill/>
        </p:spPr>
        <p:txBody>
          <a:bodyPr wrap="square">
            <a:spAutoFit/>
          </a:bodyPr>
          <a:lstStyle/>
          <a:p>
            <a:r>
              <a:rPr lang="en-US" sz="6600" b="1" dirty="0">
                <a:ln w="28575">
                  <a:solidFill>
                    <a:schemeClr val="bg1"/>
                  </a:solidFill>
                  <a:prstDash val="solid"/>
                </a:ln>
                <a:solidFill>
                  <a:srgbClr val="006666"/>
                </a:solidFill>
                <a:latin typeface="Bernard MT Condensed" panose="02050806060905020404" pitchFamily="18" charset="0"/>
              </a:rPr>
              <a:t>WHY IS IT IMPORTANT?</a:t>
            </a:r>
            <a:endParaRPr lang="en-US" sz="6600" dirty="0">
              <a:ln>
                <a:solidFill>
                  <a:schemeClr val="bg1"/>
                </a:solidFill>
              </a:ln>
              <a:solidFill>
                <a:srgbClr val="006666"/>
              </a:solidFill>
            </a:endParaRPr>
          </a:p>
        </p:txBody>
      </p:sp>
    </p:spTree>
    <p:extLst>
      <p:ext uri="{BB962C8B-B14F-4D97-AF65-F5344CB8AC3E}">
        <p14:creationId xmlns:p14="http://schemas.microsoft.com/office/powerpoint/2010/main" val="41510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pic>
        <p:nvPicPr>
          <p:cNvPr id="10242" name="Picture 2" descr="A Cow's Teeth Tell Her Age, and Can Help With Culling Decisions – On Pasture">
            <a:extLst>
              <a:ext uri="{FF2B5EF4-FFF2-40B4-BE49-F238E27FC236}">
                <a16:creationId xmlns:a16="http://schemas.microsoft.com/office/drawing/2014/main" id="{DA69EDFE-E94A-443D-AB54-DDA0C051F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59" y="508185"/>
            <a:ext cx="10431482" cy="584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8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eacher trampled to death by herd of cows in rural England">
            <a:extLst>
              <a:ext uri="{FF2B5EF4-FFF2-40B4-BE49-F238E27FC236}">
                <a16:creationId xmlns:a16="http://schemas.microsoft.com/office/drawing/2014/main" id="{67A95802-18B5-4C14-97A9-815DACDAA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8" b="11583"/>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9D831-D03B-4E69-A300-054881B1032D}"/>
              </a:ext>
            </a:extLst>
          </p:cNvPr>
          <p:cNvSpPr>
            <a:spLocks noGrp="1"/>
          </p:cNvSpPr>
          <p:nvPr>
            <p:ph type="ctrTitle"/>
          </p:nvPr>
        </p:nvSpPr>
        <p:spPr>
          <a:xfrm>
            <a:off x="-284711" y="-1711069"/>
            <a:ext cx="10058400" cy="3574778"/>
          </a:xfrm>
          <a:effectLst>
            <a:outerShdw blurRad="50800" dist="38100" dir="2700000" algn="tl" rotWithShape="0">
              <a:prstClr val="black">
                <a:alpha val="40000"/>
              </a:prstClr>
            </a:outerShdw>
          </a:effectLst>
        </p:spPr>
        <p:txBody>
          <a:bodyPr>
            <a:normAutofit/>
          </a:bodyPr>
          <a:lstStyle/>
          <a:p>
            <a:r>
              <a:rPr lang="en-US" sz="9600" b="1" dirty="0">
                <a:ln w="22225">
                  <a:solidFill>
                    <a:schemeClr val="tx1"/>
                  </a:solidFill>
                  <a:miter lim="800000"/>
                </a:ln>
                <a:solidFill>
                  <a:srgbClr val="FFFFFF"/>
                </a:solidFill>
                <a:latin typeface="Bernard MT Condensed" panose="02050806060905020404" pitchFamily="18" charset="0"/>
              </a:rPr>
              <a:t>THAT’S ALL FOLKS!</a:t>
            </a:r>
          </a:p>
        </p:txBody>
      </p:sp>
    </p:spTree>
    <p:extLst>
      <p:ext uri="{BB962C8B-B14F-4D97-AF65-F5344CB8AC3E}">
        <p14:creationId xmlns:p14="http://schemas.microsoft.com/office/powerpoint/2010/main" val="34161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64363D1-254B-45C9-9067-298E6690E2E4}"/>
              </a:ext>
            </a:extLst>
          </p:cNvPr>
          <p:cNvSpPr>
            <a:spLocks noGrp="1"/>
          </p:cNvSpPr>
          <p:nvPr>
            <p:ph type="title"/>
          </p:nvPr>
        </p:nvSpPr>
        <p:spPr>
          <a:xfrm>
            <a:off x="8873837" y="618681"/>
            <a:ext cx="3051200" cy="5441584"/>
          </a:xfrm>
        </p:spPr>
        <p:txBody>
          <a:bodyPr vert="horz" lIns="91440" tIns="45720" rIns="91440" bIns="45720" rtlCol="0" anchor="ctr">
            <a:normAutofit/>
          </a:bodyPr>
          <a:lstStyle/>
          <a:p>
            <a:r>
              <a:rPr lang="en-US" sz="1600" dirty="0">
                <a:solidFill>
                  <a:srgbClr val="FFFFFF"/>
                </a:solidFill>
              </a:rPr>
              <a:t>“Knowing cattle age is useful for both </a:t>
            </a:r>
            <a:r>
              <a:rPr lang="en-US" sz="1600" dirty="0">
                <a:solidFill>
                  <a:schemeClr val="bg1"/>
                </a:solidFill>
              </a:rPr>
              <a:t>cattle management and marketing. Age affects cattle value. Both replacement and market cows typically decline in value as they age. When possible, cattle birth records should be kept and transferred with the cattle as they move from one operation to another. In this way, the exact ages of animals will be known. When cattle age records are not available, dentition may be used to estimate cattle age. It is common for cattle of unknown age to be “mouthed” by a veterinarian or other trained person to estimate their ages when marketed.” – Mississippi State Extension</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The Difference Between A Cow And A Heifer, A Steer And A Bull?">
            <a:extLst>
              <a:ext uri="{FF2B5EF4-FFF2-40B4-BE49-F238E27FC236}">
                <a16:creationId xmlns:a16="http://schemas.microsoft.com/office/drawing/2014/main" id="{E46DA683-4745-4018-9FB0-D28E3C73C1E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1"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9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ows eating from trough">
            <a:extLst>
              <a:ext uri="{FF2B5EF4-FFF2-40B4-BE49-F238E27FC236}">
                <a16:creationId xmlns:a16="http://schemas.microsoft.com/office/drawing/2014/main" id="{F9CD4EA5-8D03-4FFE-8935-F2C45CE1C2BD}"/>
              </a:ext>
            </a:extLst>
          </p:cNvPr>
          <p:cNvPicPr>
            <a:picLocks noChangeAspect="1"/>
          </p:cNvPicPr>
          <p:nvPr/>
        </p:nvPicPr>
        <p:blipFill rotWithShape="1">
          <a:blip r:embed="rId2">
            <a:alphaModFix/>
          </a:blip>
          <a:srcRect t="4427" r="-1" b="11299"/>
          <a:stretch/>
        </p:blipFill>
        <p:spPr>
          <a:xfrm>
            <a:off x="0" y="1386"/>
            <a:ext cx="12188932" cy="6856614"/>
          </a:xfrm>
          <a:prstGeom prst="rect">
            <a:avLst/>
          </a:prstGeom>
          <a:effectLst>
            <a:outerShdw algn="ctr" rotWithShape="0">
              <a:srgbClr val="000000"/>
            </a:outerShdw>
          </a:effectLst>
        </p:spPr>
      </p:pic>
      <p:sp>
        <p:nvSpPr>
          <p:cNvPr id="2" name="Title 1">
            <a:extLst>
              <a:ext uri="{FF2B5EF4-FFF2-40B4-BE49-F238E27FC236}">
                <a16:creationId xmlns:a16="http://schemas.microsoft.com/office/drawing/2014/main" id="{21F9D831-D03B-4E69-A300-054881B1032D}"/>
              </a:ext>
            </a:extLst>
          </p:cNvPr>
          <p:cNvSpPr>
            <a:spLocks noGrp="1"/>
          </p:cNvSpPr>
          <p:nvPr>
            <p:ph type="ctrTitle"/>
          </p:nvPr>
        </p:nvSpPr>
        <p:spPr>
          <a:xfrm>
            <a:off x="1095678" y="3429000"/>
            <a:ext cx="10190071" cy="3145855"/>
          </a:xfrm>
        </p:spPr>
        <p:txBody>
          <a:bodyPr anchor="b">
            <a:normAutofit/>
          </a:bodyPr>
          <a:lstStyle/>
          <a:p>
            <a:r>
              <a:rPr lang="en-US" sz="8000" b="1" dirty="0">
                <a:ln w="28575">
                  <a:solidFill>
                    <a:schemeClr val="bg1"/>
                  </a:solidFill>
                  <a:prstDash val="solid"/>
                </a:ln>
                <a:solidFill>
                  <a:srgbClr val="006666"/>
                </a:solidFill>
                <a:latin typeface="Bernard MT Condensed" panose="02050806060905020404" pitchFamily="18" charset="0"/>
              </a:rPr>
              <a:t>HOW DO WE AGE CATTLE?</a:t>
            </a:r>
          </a:p>
        </p:txBody>
      </p:sp>
    </p:spTree>
    <p:extLst>
      <p:ext uri="{BB962C8B-B14F-4D97-AF65-F5344CB8AC3E}">
        <p14:creationId xmlns:p14="http://schemas.microsoft.com/office/powerpoint/2010/main" val="18156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DENTAL ANATOMY IN CATTLE</a:t>
            </a:r>
          </a:p>
        </p:txBody>
      </p:sp>
      <p:pic>
        <p:nvPicPr>
          <p:cNvPr id="5" name="Content Placeholder 4">
            <a:extLst>
              <a:ext uri="{FF2B5EF4-FFF2-40B4-BE49-F238E27FC236}">
                <a16:creationId xmlns:a16="http://schemas.microsoft.com/office/drawing/2014/main" id="{86BC0757-C0AF-4691-B5F4-DC834C2F4E67}"/>
              </a:ext>
            </a:extLst>
          </p:cNvPr>
          <p:cNvPicPr>
            <a:picLocks noGrp="1" noChangeAspect="1"/>
          </p:cNvPicPr>
          <p:nvPr>
            <p:ph idx="1"/>
          </p:nvPr>
        </p:nvPicPr>
        <p:blipFill>
          <a:blip r:embed="rId3"/>
          <a:stretch>
            <a:fillRect/>
          </a:stretch>
        </p:blipFill>
        <p:spPr>
          <a:xfrm>
            <a:off x="838200" y="2145344"/>
            <a:ext cx="10560104" cy="3787864"/>
          </a:xfrm>
        </p:spPr>
      </p:pic>
    </p:spTree>
    <p:extLst>
      <p:ext uri="{BB962C8B-B14F-4D97-AF65-F5344CB8AC3E}">
        <p14:creationId xmlns:p14="http://schemas.microsoft.com/office/powerpoint/2010/main" val="397256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DENTAL ANATOMY IN CATTLE</a:t>
            </a:r>
          </a:p>
        </p:txBody>
      </p:sp>
      <p:sp>
        <p:nvSpPr>
          <p:cNvPr id="4" name="Content Placeholder 3">
            <a:extLst>
              <a:ext uri="{FF2B5EF4-FFF2-40B4-BE49-F238E27FC236}">
                <a16:creationId xmlns:a16="http://schemas.microsoft.com/office/drawing/2014/main" id="{8D223FF9-36C2-4C01-9A26-1C0F48EDAE50}"/>
              </a:ext>
            </a:extLst>
          </p:cNvPr>
          <p:cNvSpPr>
            <a:spLocks noGrp="1"/>
          </p:cNvSpPr>
          <p:nvPr>
            <p:ph idx="1"/>
          </p:nvPr>
        </p:nvSpPr>
        <p:spPr>
          <a:xfrm>
            <a:off x="8032172" y="1825625"/>
            <a:ext cx="3321627" cy="4351338"/>
          </a:xfrm>
        </p:spPr>
        <p:txBody>
          <a:bodyPr>
            <a:normAutofit/>
          </a:bodyPr>
          <a:lstStyle/>
          <a:p>
            <a:r>
              <a:rPr lang="en-US" sz="2400" dirty="0">
                <a:solidFill>
                  <a:schemeClr val="bg1"/>
                </a:solidFill>
              </a:rPr>
              <a:t>Cattle first develop 20 temporary teeth, known as </a:t>
            </a:r>
            <a:r>
              <a:rPr lang="en-US" sz="2400" b="1" dirty="0">
                <a:solidFill>
                  <a:schemeClr val="bg1"/>
                </a:solidFill>
              </a:rPr>
              <a:t>deciduous, milk or baby teeth</a:t>
            </a:r>
            <a:r>
              <a:rPr lang="en-US" sz="2400" dirty="0">
                <a:solidFill>
                  <a:schemeClr val="bg1"/>
                </a:solidFill>
              </a:rPr>
              <a:t>. </a:t>
            </a:r>
          </a:p>
          <a:p>
            <a:r>
              <a:rPr lang="en-US" sz="2400" dirty="0">
                <a:solidFill>
                  <a:schemeClr val="bg1"/>
                </a:solidFill>
              </a:rPr>
              <a:t>They fall out eventually just like ours!</a:t>
            </a:r>
          </a:p>
          <a:p>
            <a:r>
              <a:rPr lang="en-US" sz="2400" dirty="0">
                <a:solidFill>
                  <a:schemeClr val="bg1"/>
                </a:solidFill>
              </a:rPr>
              <a:t>They are much smaller &amp; whiter than permanent teeth</a:t>
            </a:r>
          </a:p>
          <a:p>
            <a:r>
              <a:rPr lang="en-US" sz="2400" dirty="0">
                <a:solidFill>
                  <a:schemeClr val="bg1"/>
                </a:solidFill>
              </a:rPr>
              <a:t>Triangular in appearance</a:t>
            </a:r>
          </a:p>
          <a:p>
            <a:pPr marL="0" indent="0">
              <a:buNone/>
            </a:pPr>
            <a:endParaRPr lang="en-US" sz="2400" dirty="0">
              <a:solidFill>
                <a:schemeClr val="bg1"/>
              </a:solidFill>
            </a:endParaRPr>
          </a:p>
        </p:txBody>
      </p:sp>
      <p:pic>
        <p:nvPicPr>
          <p:cNvPr id="7" name="Picture 6">
            <a:extLst>
              <a:ext uri="{FF2B5EF4-FFF2-40B4-BE49-F238E27FC236}">
                <a16:creationId xmlns:a16="http://schemas.microsoft.com/office/drawing/2014/main" id="{C9B34A86-5FB2-4FD6-A167-321070557CD2}"/>
              </a:ext>
            </a:extLst>
          </p:cNvPr>
          <p:cNvPicPr>
            <a:picLocks noChangeAspect="1"/>
          </p:cNvPicPr>
          <p:nvPr/>
        </p:nvPicPr>
        <p:blipFill>
          <a:blip r:embed="rId3"/>
          <a:stretch>
            <a:fillRect/>
          </a:stretch>
        </p:blipFill>
        <p:spPr>
          <a:xfrm>
            <a:off x="838200" y="1825625"/>
            <a:ext cx="6819900" cy="4432936"/>
          </a:xfrm>
          <a:prstGeom prst="rect">
            <a:avLst/>
          </a:prstGeom>
        </p:spPr>
      </p:pic>
    </p:spTree>
    <p:extLst>
      <p:ext uri="{BB962C8B-B14F-4D97-AF65-F5344CB8AC3E}">
        <p14:creationId xmlns:p14="http://schemas.microsoft.com/office/powerpoint/2010/main" val="340922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DENTAL ANATOMY IN CATTLE</a:t>
            </a:r>
          </a:p>
        </p:txBody>
      </p:sp>
      <p:pic>
        <p:nvPicPr>
          <p:cNvPr id="5" name="Picture 4">
            <a:extLst>
              <a:ext uri="{FF2B5EF4-FFF2-40B4-BE49-F238E27FC236}">
                <a16:creationId xmlns:a16="http://schemas.microsoft.com/office/drawing/2014/main" id="{5BA55691-2643-4049-A78B-E756F60A2780}"/>
              </a:ext>
            </a:extLst>
          </p:cNvPr>
          <p:cNvPicPr>
            <a:picLocks noChangeAspect="1"/>
          </p:cNvPicPr>
          <p:nvPr/>
        </p:nvPicPr>
        <p:blipFill>
          <a:blip r:embed="rId3"/>
          <a:stretch>
            <a:fillRect/>
          </a:stretch>
        </p:blipFill>
        <p:spPr>
          <a:xfrm>
            <a:off x="2836718" y="1784206"/>
            <a:ext cx="6518564" cy="4481512"/>
          </a:xfrm>
          <a:prstGeom prst="rect">
            <a:avLst/>
          </a:prstGeom>
        </p:spPr>
      </p:pic>
    </p:spTree>
    <p:extLst>
      <p:ext uri="{BB962C8B-B14F-4D97-AF65-F5344CB8AC3E}">
        <p14:creationId xmlns:p14="http://schemas.microsoft.com/office/powerpoint/2010/main" val="273562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DENTAL ANATOMY IN CATTLE</a:t>
            </a:r>
          </a:p>
        </p:txBody>
      </p:sp>
      <p:sp>
        <p:nvSpPr>
          <p:cNvPr id="3" name="TextBox 2">
            <a:extLst>
              <a:ext uri="{FF2B5EF4-FFF2-40B4-BE49-F238E27FC236}">
                <a16:creationId xmlns:a16="http://schemas.microsoft.com/office/drawing/2014/main" id="{4464EF76-4F0A-49EF-AA51-1EF27FBE93FE}"/>
              </a:ext>
            </a:extLst>
          </p:cNvPr>
          <p:cNvSpPr txBox="1"/>
          <p:nvPr/>
        </p:nvSpPr>
        <p:spPr>
          <a:xfrm>
            <a:off x="748146" y="2075152"/>
            <a:ext cx="5133109" cy="3539430"/>
          </a:xfrm>
          <a:prstGeom prst="rect">
            <a:avLst/>
          </a:prstGeom>
          <a:noFill/>
          <a:ln>
            <a:noFill/>
          </a:ln>
        </p:spPr>
        <p:txBody>
          <a:bodyPr wrap="square" rtlCol="0">
            <a:spAutoFit/>
          </a:bodyPr>
          <a:lstStyle/>
          <a:p>
            <a:r>
              <a:rPr lang="en-US" sz="3200" dirty="0">
                <a:solidFill>
                  <a:schemeClr val="bg1"/>
                </a:solidFill>
              </a:rPr>
              <a:t>“The necks of teeth near their bases become narrower as teeth wear. Gaps begin to appear and widen between teeth, and teeth take on a more triangular shape above the gum surface.”</a:t>
            </a:r>
          </a:p>
        </p:txBody>
      </p:sp>
      <p:pic>
        <p:nvPicPr>
          <p:cNvPr id="6" name="Picture 5">
            <a:extLst>
              <a:ext uri="{FF2B5EF4-FFF2-40B4-BE49-F238E27FC236}">
                <a16:creationId xmlns:a16="http://schemas.microsoft.com/office/drawing/2014/main" id="{1B254E7B-05A4-436E-AA3D-A92FAC54B794}"/>
              </a:ext>
            </a:extLst>
          </p:cNvPr>
          <p:cNvPicPr>
            <a:picLocks noChangeAspect="1"/>
          </p:cNvPicPr>
          <p:nvPr/>
        </p:nvPicPr>
        <p:blipFill>
          <a:blip r:embed="rId3"/>
          <a:stretch>
            <a:fillRect/>
          </a:stretch>
        </p:blipFill>
        <p:spPr>
          <a:xfrm>
            <a:off x="6357631" y="1892004"/>
            <a:ext cx="5305290" cy="3989250"/>
          </a:xfrm>
          <a:prstGeom prst="rect">
            <a:avLst/>
          </a:prstGeom>
        </p:spPr>
      </p:pic>
    </p:spTree>
    <p:extLst>
      <p:ext uri="{BB962C8B-B14F-4D97-AF65-F5344CB8AC3E}">
        <p14:creationId xmlns:p14="http://schemas.microsoft.com/office/powerpoint/2010/main" val="264436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E5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47B-6F69-4F23-80F1-B1D602781D30}"/>
              </a:ext>
            </a:extLst>
          </p:cNvPr>
          <p:cNvSpPr>
            <a:spLocks noGrp="1"/>
          </p:cNvSpPr>
          <p:nvPr>
            <p:ph type="title"/>
          </p:nvPr>
        </p:nvSpPr>
        <p:spPr/>
        <p:txBody>
          <a:bodyPr>
            <a:normAutofit/>
          </a:bodyPr>
          <a:lstStyle/>
          <a:p>
            <a:r>
              <a:rPr lang="en-US" sz="6000" dirty="0">
                <a:solidFill>
                  <a:schemeClr val="bg1"/>
                </a:solidFill>
                <a:latin typeface="Bernard MT Condensed" panose="02050806060905020404" pitchFamily="18" charset="0"/>
              </a:rPr>
              <a:t>“Broken-Mouth” Cow</a:t>
            </a:r>
          </a:p>
        </p:txBody>
      </p:sp>
      <p:pic>
        <p:nvPicPr>
          <p:cNvPr id="5" name="Picture 4">
            <a:extLst>
              <a:ext uri="{FF2B5EF4-FFF2-40B4-BE49-F238E27FC236}">
                <a16:creationId xmlns:a16="http://schemas.microsoft.com/office/drawing/2014/main" id="{7E1198EF-38C5-4855-B580-54288107D813}"/>
              </a:ext>
            </a:extLst>
          </p:cNvPr>
          <p:cNvPicPr>
            <a:picLocks noChangeAspect="1"/>
          </p:cNvPicPr>
          <p:nvPr/>
        </p:nvPicPr>
        <p:blipFill>
          <a:blip r:embed="rId3"/>
          <a:stretch>
            <a:fillRect/>
          </a:stretch>
        </p:blipFill>
        <p:spPr>
          <a:xfrm>
            <a:off x="2178627" y="1690688"/>
            <a:ext cx="8201891" cy="4607438"/>
          </a:xfrm>
          <a:prstGeom prst="rect">
            <a:avLst/>
          </a:prstGeom>
        </p:spPr>
      </p:pic>
      <p:pic>
        <p:nvPicPr>
          <p:cNvPr id="2052" name="Picture 4" descr="Ray | Disney Wiki | Fandom">
            <a:extLst>
              <a:ext uri="{FF2B5EF4-FFF2-40B4-BE49-F238E27FC236}">
                <a16:creationId xmlns:a16="http://schemas.microsoft.com/office/drawing/2014/main" id="{4C795C28-5167-4979-B409-D7CE5EF8A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411" y="459179"/>
            <a:ext cx="3580534" cy="409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TotalTime>
  <Words>514</Words>
  <Application>Microsoft Office PowerPoint</Application>
  <PresentationFormat>Widescreen</PresentationFormat>
  <Paragraphs>50</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Bernard MT Condensed</vt:lpstr>
      <vt:lpstr>Calibri</vt:lpstr>
      <vt:lpstr>Calibri Light</vt:lpstr>
      <vt:lpstr>Office Theme</vt:lpstr>
      <vt:lpstr>PowerPoint Presentation</vt:lpstr>
      <vt:lpstr>PowerPoint Presentation</vt:lpstr>
      <vt:lpstr>“Knowing cattle age is useful for both cattle management and marketing. Age affects cattle value. Both replacement and market cows typically decline in value as they age. When possible, cattle birth records should be kept and transferred with the cattle as they move from one operation to another. In this way, the exact ages of animals will be known. When cattle age records are not available, dentition may be used to estimate cattle age. It is common for cattle of unknown age to be “mouthed” by a veterinarian or other trained person to estimate their ages when marketed.” – Mississippi State Extension</vt:lpstr>
      <vt:lpstr>HOW DO WE AGE CATTLE?</vt:lpstr>
      <vt:lpstr>DENTAL ANATOMY IN CATTLE</vt:lpstr>
      <vt:lpstr>DENTAL ANATOMY IN CATTLE</vt:lpstr>
      <vt:lpstr>DENTAL ANATOMY IN CATTLE</vt:lpstr>
      <vt:lpstr>DENTAL ANATOMY IN CATTLE</vt:lpstr>
      <vt:lpstr>“Broken-Mouth” Cow</vt:lpstr>
      <vt:lpstr>&lt;18 months old</vt:lpstr>
      <vt:lpstr>~2 years old</vt:lpstr>
      <vt:lpstr>~ 3 years old</vt:lpstr>
      <vt:lpstr>~4 years old</vt:lpstr>
      <vt:lpstr>~5 years old</vt:lpstr>
      <vt:lpstr>~6 years old</vt:lpstr>
      <vt:lpstr>QUIZ TIME!</vt:lpstr>
      <vt:lpstr>PowerPoint Presentation</vt:lpstr>
      <vt:lpstr>PowerPoint Presentation</vt:lpstr>
      <vt:lpstr>PowerPoint Presentation</vt:lpstr>
      <vt:lpstr>PowerPoint Presentation</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AGE CATTLE?</dc:title>
  <dc:creator>Haynes, Hannah</dc:creator>
  <cp:lastModifiedBy>Haynes, Hannah</cp:lastModifiedBy>
  <cp:revision>12</cp:revision>
  <dcterms:created xsi:type="dcterms:W3CDTF">2021-04-09T14:03:19Z</dcterms:created>
  <dcterms:modified xsi:type="dcterms:W3CDTF">2021-04-09T15:22:06Z</dcterms:modified>
</cp:coreProperties>
</file>